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4" r:id="rId3"/>
  </p:sldMasterIdLst>
  <p:notesMasterIdLst>
    <p:notesMasterId r:id="rId12"/>
  </p:notesMasterIdLst>
  <p:sldIdLst>
    <p:sldId id="259" r:id="rId4"/>
    <p:sldId id="265" r:id="rId5"/>
    <p:sldId id="277" r:id="rId6"/>
    <p:sldId id="272" r:id="rId7"/>
    <p:sldId id="274" r:id="rId8"/>
    <p:sldId id="275" r:id="rId9"/>
    <p:sldId id="276" r:id="rId10"/>
    <p:sldId id="267" r:id="rId11"/>
  </p:sldIdLst>
  <p:sldSz cx="18288000" cy="10287000"/>
  <p:notesSz cx="6797675" cy="9926638"/>
  <p:embeddedFontLst>
    <p:embeddedFont>
      <p:font typeface="Wingdings 3" panose="05040102010807070707" pitchFamily="18" charset="2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11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76A5-7552-4843-8A6E-863DC0FA3E8A}" type="datetimeFigureOut">
              <a:rPr lang="es-ES_tradnl" smtClean="0"/>
              <a:t>28/11/2023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3A38-7BC7-4F2B-86BB-F2FEA82EE1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8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30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884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14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9207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29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653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11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E487-A3BC-476A-B13A-2DFEAA52024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1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46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85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32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60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83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3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8450-9E5E-4276-8387-DA272047AAE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mailto:arabakolautada.ruth@ayto.araba.eus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 marca">
            <a:extLst>
              <a:ext uri="{FF2B5EF4-FFF2-40B4-BE49-F238E27FC236}">
                <a16:creationId xmlns:a16="http://schemas.microsoft.com/office/drawing/2014/main" id="{3E17CA39-5690-24AE-C8CA-05219D9F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38559"/>
            <a:ext cx="4037595" cy="1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3663D64D-46B2-0FCC-EC56-2154DAD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139" y="8671886"/>
            <a:ext cx="3169061" cy="14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D3096D57-5F96-B698-53D7-159DFAB924D1}"/>
              </a:ext>
            </a:extLst>
          </p:cNvPr>
          <p:cNvSpPr txBox="1"/>
          <p:nvPr/>
        </p:nvSpPr>
        <p:spPr>
          <a:xfrm>
            <a:off x="2667000" y="3619500"/>
            <a:ext cx="965821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CALIDAD DE VIDA, MEDIO AMBIENTE Y HÁBITOS DE RECICLAJE </a:t>
            </a:r>
          </a:p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Vitoria-</a:t>
            </a:r>
            <a:r>
              <a:rPr lang="en-US" sz="2400" b="1" dirty="0" err="1">
                <a:latin typeface="Roboto"/>
              </a:rPr>
              <a:t>Gasteiz</a:t>
            </a:r>
            <a:r>
              <a:rPr lang="en-US" sz="2400" b="1" dirty="0">
                <a:latin typeface="Roboto"/>
              </a:rPr>
              <a:t>, 22 y 23 de </a:t>
            </a:r>
            <a:r>
              <a:rPr lang="en-US" sz="2400" b="1" dirty="0" err="1">
                <a:latin typeface="Roboto"/>
              </a:rPr>
              <a:t>Noviembre</a:t>
            </a:r>
            <a:r>
              <a:rPr lang="en-US" sz="2400" b="1" dirty="0">
                <a:latin typeface="Roboto"/>
              </a:rPr>
              <a:t> de 2023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4000" b="1" i="1" dirty="0">
                <a:latin typeface="Roboto"/>
              </a:rPr>
              <a:t>ETXEKO KONPOSTAJEA EZARTZEA ARABAKO LAUTADAKO KUADRILLAN </a:t>
            </a:r>
          </a:p>
          <a:p>
            <a:pPr algn="ctr">
              <a:lnSpc>
                <a:spcPts val="4200"/>
              </a:lnSpc>
            </a:pPr>
            <a:endParaRPr lang="en-US" sz="40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3600" b="1" i="1" dirty="0" err="1">
                <a:latin typeface="Roboto"/>
              </a:rPr>
              <a:t>Ingurumen</a:t>
            </a:r>
            <a:r>
              <a:rPr lang="en-US" sz="3600" b="1" i="1" dirty="0">
                <a:latin typeface="Roboto"/>
              </a:rPr>
              <a:t> </a:t>
            </a:r>
            <a:r>
              <a:rPr lang="en-US" sz="3600" b="1" i="1" dirty="0" err="1">
                <a:latin typeface="Roboto"/>
              </a:rPr>
              <a:t>Teknikaria</a:t>
            </a:r>
            <a:endParaRPr lang="en-US" sz="36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3600" b="1" i="1" dirty="0">
                <a:latin typeface="Roboto"/>
              </a:rPr>
              <a:t>Ruth </a:t>
            </a:r>
            <a:r>
              <a:rPr lang="en-US" sz="3600" b="1" i="1" dirty="0" err="1">
                <a:latin typeface="Roboto"/>
              </a:rPr>
              <a:t>Uncella</a:t>
            </a:r>
            <a:r>
              <a:rPr lang="en-US" sz="3600" b="1" i="1" dirty="0">
                <a:latin typeface="Roboto"/>
              </a:rPr>
              <a:t> Basabe</a:t>
            </a:r>
          </a:p>
          <a:p>
            <a:pPr algn="ctr">
              <a:lnSpc>
                <a:spcPts val="4200"/>
              </a:lnSpc>
            </a:pPr>
            <a:endParaRPr lang="en-US" sz="40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</p:txBody>
      </p:sp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BAE0B5-E027-4856-B55A-5FEE61BD4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469" y="8769728"/>
            <a:ext cx="3580529" cy="1211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14387"/>
            <a:ext cx="127635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424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Motibazioa</a:t>
            </a: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Aurrekariak</a:t>
            </a:r>
            <a:endParaRPr lang="en-US" sz="7499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3EE3931-884C-3F9B-2D37-AF314FDF92FD}"/>
              </a:ext>
            </a:extLst>
          </p:cNvPr>
          <p:cNvSpPr txBox="1"/>
          <p:nvPr/>
        </p:nvSpPr>
        <p:spPr>
          <a:xfrm>
            <a:off x="1002206" y="2476500"/>
            <a:ext cx="16676193" cy="594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MOTIBAZIOA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: 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• 22/2011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Legea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uztailaren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28koa,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hondakinei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eta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lurzoru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kutsatuei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buruzkoa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24.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artikulua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biohondakinei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buruzkoa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prebentzioa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)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•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AFAren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karakterizazioak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2011 ( % ± 50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zatikia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organikoa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da)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•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Hondakinen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arloko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ingurumen-helburuak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3" y="9266991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161517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220E63-9ECF-43FA-A678-02B4CAF7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25" y="8953433"/>
            <a:ext cx="357866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14387"/>
            <a:ext cx="127635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424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Motibazioa</a:t>
            </a: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Aurrekariak</a:t>
            </a:r>
            <a:endParaRPr lang="en-US" sz="7499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3EE3931-884C-3F9B-2D37-AF314FDF92FD}"/>
              </a:ext>
            </a:extLst>
          </p:cNvPr>
          <p:cNvSpPr txBox="1"/>
          <p:nvPr/>
        </p:nvSpPr>
        <p:spPr>
          <a:xfrm>
            <a:off x="1002206" y="2476500"/>
            <a:ext cx="16676193" cy="8727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MOTIBAZIOA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: 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22/2011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Legea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uztailaren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28koa,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hondakinei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eta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lurzoru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kutsatuei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buruzkoa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24.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artikulua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biohondakinei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buruzkoa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prebentzioa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AFAren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karakterizazioak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2011 ( % ± 50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zatikia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organikoa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da)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Hondakinen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arloko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ingurumen-helburuak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AURREKARIAK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2012.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urtea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baino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lehen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AFAk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urtero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sustatutako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Kuadrillei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zuzendutako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etxeko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konpostajeari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buruzko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kanpainak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(20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unitate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urteko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).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2014.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urtea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baino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lehen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komunitate-konpostajerako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ekimen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puntualak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(15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puntu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eskualdean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2015: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Eskualdean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materia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organikoa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kudeatzeko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azterlana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3" y="9266991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161517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220E63-9ECF-43FA-A678-02B4CAF7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25" y="8953433"/>
            <a:ext cx="357866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0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14387"/>
            <a:ext cx="127635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424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Ekimenak</a:t>
            </a: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Kanpainak</a:t>
            </a:r>
            <a:endParaRPr lang="en-US" sz="7499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3EE3931-884C-3F9B-2D37-AF314FDF92FD}"/>
              </a:ext>
            </a:extLst>
          </p:cNvPr>
          <p:cNvSpPr txBox="1"/>
          <p:nvPr/>
        </p:nvSpPr>
        <p:spPr>
          <a:xfrm>
            <a:off x="1002206" y="2476500"/>
            <a:ext cx="16676193" cy="5184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Roboto"/>
              </a:rPr>
              <a:t>METODOLOGIA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1,5 – 2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urteko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iraupeneko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kanpainak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Boluntariotza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Lursaila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duten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familia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bakarreko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eta bi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familiako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etxebizitzetarako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bakoitzari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informazioa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ematea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Lehenengo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kanpainak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hitzaldi-ikastaroekin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eta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azkenak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prestakuntza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pertsonalizatuarekin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akonpainamenduarekin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Materialak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entregatzea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konpostaje-gida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konpostagailua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aireztagailua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10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litroko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ontzia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bakoitzari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ematea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Inbentario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Entregatu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eta 8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urtera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materialak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birjartzea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3" y="9266991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161517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220E63-9ECF-43FA-A678-02B4CAF7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25" y="8953433"/>
            <a:ext cx="3578662" cy="1207113"/>
          </a:xfrm>
          <a:prstGeom prst="rect">
            <a:avLst/>
          </a:prstGeom>
        </p:spPr>
      </p:pic>
      <p:pic>
        <p:nvPicPr>
          <p:cNvPr id="8" name="Picture 93">
            <a:extLst>
              <a:ext uri="{FF2B5EF4-FFF2-40B4-BE49-F238E27FC236}">
                <a16:creationId xmlns:a16="http://schemas.microsoft.com/office/drawing/2014/main" id="{2E0962D2-7476-49A7-A997-3ABF8B64B4B9}"/>
              </a:ext>
            </a:extLst>
          </p:cNvPr>
          <p:cNvPicPr/>
          <p:nvPr/>
        </p:nvPicPr>
        <p:blipFill>
          <a:blip r:embed="rId6">
            <a:alphaModFix/>
          </a:blip>
          <a:srcRect/>
          <a:stretch>
            <a:fillRect/>
          </a:stretch>
        </p:blipFill>
        <p:spPr bwMode="auto">
          <a:xfrm>
            <a:off x="11201400" y="1372870"/>
            <a:ext cx="2971800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1">
            <a:extLst>
              <a:ext uri="{FF2B5EF4-FFF2-40B4-BE49-F238E27FC236}">
                <a16:creationId xmlns:a16="http://schemas.microsoft.com/office/drawing/2014/main" id="{72553EBC-6F76-40C9-A99C-6BF82905ACD9}"/>
              </a:ext>
            </a:extLst>
          </p:cNvPr>
          <p:cNvPicPr/>
          <p:nvPr/>
        </p:nvPicPr>
        <p:blipFill>
          <a:blip r:embed="rId7">
            <a:alphaModFix/>
          </a:blip>
          <a:srcRect/>
          <a:stretch>
            <a:fillRect/>
          </a:stretch>
        </p:blipFill>
        <p:spPr bwMode="auto">
          <a:xfrm rot="-1739999">
            <a:off x="10189524" y="6879332"/>
            <a:ext cx="2552344" cy="162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UBO CON ASA Y TAPA 10 L">
            <a:extLst>
              <a:ext uri="{FF2B5EF4-FFF2-40B4-BE49-F238E27FC236}">
                <a16:creationId xmlns:a16="http://schemas.microsoft.com/office/drawing/2014/main" id="{6CC04D42-2D56-4466-841E-A4AFA5C8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870" y="6269935"/>
            <a:ext cx="2235860" cy="22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14387"/>
            <a:ext cx="127635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424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Ekimenak</a:t>
            </a: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Kanpainak</a:t>
            </a:r>
            <a:endParaRPr lang="en-US" sz="7499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3EE3931-884C-3F9B-2D37-AF314FDF92FD}"/>
              </a:ext>
            </a:extLst>
          </p:cNvPr>
          <p:cNvSpPr txBox="1"/>
          <p:nvPr/>
        </p:nvSpPr>
        <p:spPr>
          <a:xfrm>
            <a:off x="1002206" y="2476500"/>
            <a:ext cx="16676193" cy="8325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Roboto"/>
              </a:rPr>
              <a:t>KANPAINAK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2015: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eskaintza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irekia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eskualdean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285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konpostagailu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banatu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ziren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prestakuntza-ikastaroak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2016: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Donemiliagako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udalerrian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168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etxebizitzetan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prestakuntza-ikastaroak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2017: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eskaintza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irekia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648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etxebizitzatara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iritsi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ginen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konpostajearekin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kontzejuetan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hitzaldiak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prestakuntza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- eta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laguntza-ikastaroak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342900" lvl="0" indent="-3429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2019: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eskaintza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irekia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864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etxebizitzatara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iritsi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ginena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konpostajearekin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bakoitzeko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prestakuntza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pertsonalizatuarekin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eta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akonpainamenduarekin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3" y="9266991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161517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220E63-9ECF-43FA-A678-02B4CAF7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25" y="8953433"/>
            <a:ext cx="357866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14387"/>
            <a:ext cx="127635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424"/>
              </a:lnSpc>
              <a:spcBef>
                <a:spcPct val="0"/>
              </a:spcBef>
            </a:pP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Non </a:t>
            </a: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gaude</a:t>
            </a: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3EE3931-884C-3F9B-2D37-AF314FDF92FD}"/>
              </a:ext>
            </a:extLst>
          </p:cNvPr>
          <p:cNvSpPr txBox="1"/>
          <p:nvPr/>
        </p:nvSpPr>
        <p:spPr>
          <a:xfrm>
            <a:off x="1002206" y="2476500"/>
            <a:ext cx="16676193" cy="872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konpostajea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duten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864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eskualdeko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familia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bakarreko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/bi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familiako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% 27,65,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hau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da,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modalitate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horretako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potentzial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errealen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% 42,15.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Aurreikusi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gabeko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hutsa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Biohondakinak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kudeatzeko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konpostajearen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aldeko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apustua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egin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duten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udalerriak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Familia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bakarreko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biko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batzuek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masan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jasotzen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dute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batzuetan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komunitateko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konpostajea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egiten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 da.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3" y="9266991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161517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220E63-9ECF-43FA-A678-02B4CAF7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25" y="8953433"/>
            <a:ext cx="357866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1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14387"/>
            <a:ext cx="127635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424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Etorkizunari</a:t>
            </a: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begirako</a:t>
            </a:r>
            <a:r>
              <a:rPr lang="en-US" sz="749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urratsak</a:t>
            </a:r>
            <a:endParaRPr lang="en-US" sz="7499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3EE3931-884C-3F9B-2D37-AF314FDF92FD}"/>
              </a:ext>
            </a:extLst>
          </p:cNvPr>
          <p:cNvSpPr txBox="1"/>
          <p:nvPr/>
        </p:nvSpPr>
        <p:spPr>
          <a:xfrm>
            <a:off x="1002206" y="2476500"/>
            <a:ext cx="16676193" cy="7133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600" dirty="0" err="1">
                <a:solidFill>
                  <a:srgbClr val="000000"/>
                </a:solidFill>
                <a:latin typeface="Roboto"/>
              </a:rPr>
              <a:t>Etxeko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konpostajea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egin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nahi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duten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eta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lurrik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ez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duten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familia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bakarreko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/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biko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etxebizitzetarako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irtenbide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bat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eskaintzea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s-ES" sz="3600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600" dirty="0" err="1">
                <a:solidFill>
                  <a:srgbClr val="000000"/>
                </a:solidFill>
                <a:latin typeface="Roboto"/>
              </a:rPr>
              <a:t>Laguntza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hobetzea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s-ES" sz="3600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600" dirty="0" err="1">
                <a:solidFill>
                  <a:srgbClr val="000000"/>
                </a:solidFill>
                <a:latin typeface="Roboto"/>
              </a:rPr>
              <a:t>Laster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onartuko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den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araudia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betetzea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s-ES" sz="3600" dirty="0">
              <a:solidFill>
                <a:srgbClr val="000000"/>
              </a:solidFill>
              <a:latin typeface="Roboto"/>
            </a:endParaRPr>
          </a:p>
          <a:p>
            <a:pPr marL="571500" lvl="0" indent="-571500" algn="l">
              <a:lnSpc>
                <a:spcPts val="31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600" dirty="0" err="1">
                <a:solidFill>
                  <a:srgbClr val="000000"/>
                </a:solidFill>
                <a:latin typeface="Roboto"/>
              </a:rPr>
              <a:t>Etxebizitza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hutsak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edo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okupazio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txikikoak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ezarpen-denboran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duten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eragina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balioesten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Roboto"/>
              </a:rPr>
              <a:t>saiatzea</a:t>
            </a:r>
            <a:r>
              <a:rPr lang="es-ES" sz="36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lvl="0" algn="l">
              <a:lnSpc>
                <a:spcPts val="311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1" name="Picture 5" descr="La marca">
            <a:extLst>
              <a:ext uri="{FF2B5EF4-FFF2-40B4-BE49-F238E27FC236}">
                <a16:creationId xmlns:a16="http://schemas.microsoft.com/office/drawing/2014/main" id="{D905D709-0306-EF54-BC4E-C58E897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3" y="9266991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11E585E6-832A-90B3-80A2-BA523CD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161517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D763DEF-356C-6478-CE26-77395E0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220E63-9ECF-43FA-A678-02B4CAF7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25" y="8953433"/>
            <a:ext cx="357866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 marca">
            <a:extLst>
              <a:ext uri="{FF2B5EF4-FFF2-40B4-BE49-F238E27FC236}">
                <a16:creationId xmlns:a16="http://schemas.microsoft.com/office/drawing/2014/main" id="{3E17CA39-5690-24AE-C8CA-05219D9F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00" y="9100185"/>
            <a:ext cx="3009942" cy="9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3663D64D-46B2-0FCC-EC56-2154DAD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3" y="8721380"/>
            <a:ext cx="2859656" cy="13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A415C89E-6213-82B4-6B37-75B2B0DFF7C7}"/>
              </a:ext>
            </a:extLst>
          </p:cNvPr>
          <p:cNvSpPr txBox="1"/>
          <p:nvPr/>
        </p:nvSpPr>
        <p:spPr>
          <a:xfrm>
            <a:off x="3241122" y="4746040"/>
            <a:ext cx="9220200" cy="3847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6600" b="1" dirty="0">
                <a:latin typeface="Roboto"/>
              </a:rPr>
              <a:t>ESKERRIK ASKO!</a:t>
            </a:r>
          </a:p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3200" b="1" dirty="0" err="1"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arabakolautada.ruth@ayto.araba.eus</a:t>
            </a:r>
            <a:endParaRPr lang="en-US" sz="32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3200" b="1" dirty="0">
                <a:latin typeface="Roboto"/>
              </a:rPr>
              <a:t>945-30.12.00</a:t>
            </a:r>
          </a:p>
          <a:p>
            <a:pPr algn="ctr">
              <a:lnSpc>
                <a:spcPts val="4200"/>
              </a:lnSpc>
            </a:pPr>
            <a:r>
              <a:rPr lang="en-US" sz="6600" b="1" dirty="0">
                <a:latin typeface="Roboto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</p:txBody>
      </p:sp>
      <p:pic>
        <p:nvPicPr>
          <p:cNvPr id="1026" name="Picture 2" descr="Semana Europea de Prevención de Residuos 2023. Gobierno de ...">
            <a:extLst>
              <a:ext uri="{FF2B5EF4-FFF2-40B4-BE49-F238E27FC236}">
                <a16:creationId xmlns:a16="http://schemas.microsoft.com/office/drawing/2014/main" id="{78A03945-AD02-18ED-6505-801CA6AB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44" y="8096250"/>
            <a:ext cx="158621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FB66F0-E333-4E15-979C-E06AC105F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565" y="8688482"/>
            <a:ext cx="3886200" cy="13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104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A6829B58F4974E9F56E82484C2E5D5" ma:contentTypeVersion="17" ma:contentTypeDescription="Crear nuevo documento." ma:contentTypeScope="" ma:versionID="f29016b42822b7b072a3dfafc3ed9ea9">
  <xsd:schema xmlns:xsd="http://www.w3.org/2001/XMLSchema" xmlns:xs="http://www.w3.org/2001/XMLSchema" xmlns:p="http://schemas.microsoft.com/office/2006/metadata/properties" xmlns:ns2="f0661049-ecea-46c8-b642-0cd476d4e71f" xmlns:ns3="95a2c5ab-a8b2-4c2e-8f8a-ea8ea6becb63" xmlns:ns4="7a297dc8-1bbc-4334-9d49-29affbb338fb" targetNamespace="http://schemas.microsoft.com/office/2006/metadata/properties" ma:root="true" ma:fieldsID="42c3eb9ac4de37f35ddd51bb9112286d" ns2:_="" ns3:_="" ns4:_="">
    <xsd:import namespace="f0661049-ecea-46c8-b642-0cd476d4e71f"/>
    <xsd:import namespace="95a2c5ab-a8b2-4c2e-8f8a-ea8ea6becb63"/>
    <xsd:import namespace="7a297dc8-1bbc-4334-9d49-29affbb33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61049-ecea-46c8-b642-0cd476d4e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43736f5e-5e5e-44d2-b14d-8b57af3db0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2c5ab-a8b2-4c2e-8f8a-ea8ea6bec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97dc8-1bbc-4334-9d49-29affbb338f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ae5d09-6563-4827-bc54-4468a7d9d8e4}" ma:internalName="TaxCatchAll" ma:showField="CatchAllData" ma:web="95a2c5ab-a8b2-4c2e-8f8a-ea8ea6becb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98205-14D9-450A-AE89-484497225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DBF57-7BC7-4977-9CE4-2109E822C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61049-ecea-46c8-b642-0cd476d4e71f"/>
    <ds:schemaRef ds:uri="95a2c5ab-a8b2-4c2e-8f8a-ea8ea6becb63"/>
    <ds:schemaRef ds:uri="7a297dc8-1bbc-4334-9d49-29affbb33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388</Words>
  <Application>Microsoft Office PowerPoint</Application>
  <PresentationFormat>Personalizado</PresentationFormat>
  <Paragraphs>104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Wingdings 3</vt:lpstr>
      <vt:lpstr>Trebuchet MS</vt:lpstr>
      <vt:lpstr>Arial</vt:lpstr>
      <vt:lpstr>Calibri</vt:lpstr>
      <vt:lpstr>Roboto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modulo1  presentación profesores</dc:title>
  <dc:creator>INGURUMENA</dc:creator>
  <cp:lastModifiedBy>TXUSMA</cp:lastModifiedBy>
  <cp:revision>34</cp:revision>
  <cp:lastPrinted>2023-11-17T13:26:02Z</cp:lastPrinted>
  <dcterms:created xsi:type="dcterms:W3CDTF">2006-08-16T00:00:00Z</dcterms:created>
  <dcterms:modified xsi:type="dcterms:W3CDTF">2023-11-28T13:50:46Z</dcterms:modified>
  <dc:identifier>DAFu-6vFJR8</dc:identifier>
</cp:coreProperties>
</file>